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2" r:id="rId5"/>
    <p:sldId id="265" r:id="rId6"/>
    <p:sldId id="263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0A75-7284-4C1D-8864-E9FBD1B7C32A}" type="datetimeFigureOut">
              <a:rPr lang="zh-TW" altLang="en-US" smtClean="0"/>
              <a:t>2023/10/20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D47E-1BA7-4FDB-A1AD-9948BF90A940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01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91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4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4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5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3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4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32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5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8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94A6-5858-4820-B967-82B585EB545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3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1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333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1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2" y="790379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1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3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2" y="790379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196" tIns="45599" rIns="91196" bIns="45599" rtlCol="0" anchor="ctr">
            <a:noAutofit/>
          </a:bodyPr>
          <a:lstStyle/>
          <a:p>
            <a:pPr marL="0" marR="0" lvl="0" indent="0" algn="l" defTabSz="91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37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5970" indent="0">
              <a:buFontTx/>
              <a:buNone/>
              <a:defRPr/>
            </a:lvl2pPr>
            <a:lvl3pPr marL="911939" indent="0">
              <a:buFontTx/>
              <a:buNone/>
              <a:defRPr/>
            </a:lvl3pPr>
            <a:lvl4pPr marL="1367908" indent="0">
              <a:buFontTx/>
              <a:buNone/>
              <a:defRPr/>
            </a:lvl4pPr>
            <a:lvl5pPr marL="182387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3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1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7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9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911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8238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798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7358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917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64775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1"/>
            <a:ext cx="4184035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7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5970" indent="0">
              <a:buNone/>
              <a:defRPr sz="2000" b="1"/>
            </a:lvl2pPr>
            <a:lvl3pPr marL="911939" indent="0">
              <a:buNone/>
              <a:defRPr sz="1733" b="1"/>
            </a:lvl3pPr>
            <a:lvl4pPr marL="1367908" indent="0">
              <a:buNone/>
              <a:defRPr sz="1600" b="1"/>
            </a:lvl4pPr>
            <a:lvl5pPr marL="1823877" indent="0">
              <a:buNone/>
              <a:defRPr sz="1600" b="1"/>
            </a:lvl5pPr>
            <a:lvl6pPr marL="2279847" indent="0">
              <a:buNone/>
              <a:defRPr sz="1600" b="1"/>
            </a:lvl6pPr>
            <a:lvl7pPr marL="2735817" indent="0">
              <a:buNone/>
              <a:defRPr sz="1600" b="1"/>
            </a:lvl7pPr>
            <a:lvl8pPr marL="3191786" indent="0">
              <a:buNone/>
              <a:defRPr sz="1600" b="1"/>
            </a:lvl8pPr>
            <a:lvl9pPr marL="36477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8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5970" indent="0">
              <a:buNone/>
              <a:defRPr sz="2000" b="1"/>
            </a:lvl2pPr>
            <a:lvl3pPr marL="911939" indent="0">
              <a:buNone/>
              <a:defRPr sz="1733" b="1"/>
            </a:lvl3pPr>
            <a:lvl4pPr marL="1367908" indent="0">
              <a:buNone/>
              <a:defRPr sz="1600" b="1"/>
            </a:lvl4pPr>
            <a:lvl5pPr marL="1823877" indent="0">
              <a:buNone/>
              <a:defRPr sz="1600" b="1"/>
            </a:lvl5pPr>
            <a:lvl6pPr marL="2279847" indent="0">
              <a:buNone/>
              <a:defRPr sz="1600" b="1"/>
            </a:lvl6pPr>
            <a:lvl7pPr marL="2735817" indent="0">
              <a:buNone/>
              <a:defRPr sz="1600" b="1"/>
            </a:lvl7pPr>
            <a:lvl8pPr marL="3191786" indent="0">
              <a:buNone/>
              <a:defRPr sz="1600" b="1"/>
            </a:lvl8pPr>
            <a:lvl9pPr marL="36477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8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0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7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7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455833" indent="0">
              <a:buNone/>
              <a:defRPr sz="1333"/>
            </a:lvl2pPr>
            <a:lvl3pPr marL="911665" indent="0">
              <a:buNone/>
              <a:defRPr sz="1200"/>
            </a:lvl3pPr>
            <a:lvl4pPr marL="1367498" indent="0">
              <a:buNone/>
              <a:defRPr sz="933"/>
            </a:lvl4pPr>
            <a:lvl5pPr marL="1823330" indent="0">
              <a:buNone/>
              <a:defRPr sz="933"/>
            </a:lvl5pPr>
            <a:lvl6pPr marL="2279163" indent="0">
              <a:buNone/>
              <a:defRPr sz="933"/>
            </a:lvl6pPr>
            <a:lvl7pPr marL="2734996" indent="0">
              <a:buNone/>
              <a:defRPr sz="933"/>
            </a:lvl7pPr>
            <a:lvl8pPr marL="3190828" indent="0">
              <a:buNone/>
              <a:defRPr sz="933"/>
            </a:lvl8pPr>
            <a:lvl9pPr marL="3646661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7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5970" indent="0">
              <a:buNone/>
              <a:defRPr sz="1600"/>
            </a:lvl2pPr>
            <a:lvl3pPr marL="911939" indent="0">
              <a:buNone/>
              <a:defRPr sz="1600"/>
            </a:lvl3pPr>
            <a:lvl4pPr marL="1367908" indent="0">
              <a:buNone/>
              <a:defRPr sz="1600"/>
            </a:lvl4pPr>
            <a:lvl5pPr marL="1823877" indent="0">
              <a:buNone/>
              <a:defRPr sz="1600"/>
            </a:lvl5pPr>
            <a:lvl6pPr marL="2279847" indent="0">
              <a:buNone/>
              <a:defRPr sz="1600"/>
            </a:lvl6pPr>
            <a:lvl7pPr marL="2735817" indent="0">
              <a:buNone/>
              <a:defRPr sz="1600"/>
            </a:lvl7pPr>
            <a:lvl8pPr marL="3191786" indent="0">
              <a:buNone/>
              <a:defRPr sz="1600"/>
            </a:lvl8pPr>
            <a:lvl9pPr marL="3647755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5970" indent="0">
              <a:buNone/>
              <a:defRPr sz="1200"/>
            </a:lvl2pPr>
            <a:lvl3pPr marL="911939" indent="0">
              <a:buNone/>
              <a:defRPr sz="933"/>
            </a:lvl3pPr>
            <a:lvl4pPr marL="1367908" indent="0">
              <a:buNone/>
              <a:defRPr sz="933"/>
            </a:lvl4pPr>
            <a:lvl5pPr marL="1823877" indent="0">
              <a:buNone/>
              <a:defRPr sz="933"/>
            </a:lvl5pPr>
            <a:lvl6pPr marL="2279847" indent="0">
              <a:buNone/>
              <a:defRPr sz="933"/>
            </a:lvl6pPr>
            <a:lvl7pPr marL="2735817" indent="0">
              <a:buNone/>
              <a:defRPr sz="933"/>
            </a:lvl7pPr>
            <a:lvl8pPr marL="3191786" indent="0">
              <a:buNone/>
              <a:defRPr sz="933"/>
            </a:lvl8pPr>
            <a:lvl9pPr marL="3647755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  <a:prstGeom prst="rect">
            <a:avLst/>
          </a:prstGeom>
        </p:spPr>
        <p:txBody>
          <a:bodyPr vert="horz" lIns="68397" tIns="34199" rIns="68397" bIns="34199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2160591"/>
            <a:ext cx="8596668" cy="3880773"/>
          </a:xfrm>
          <a:prstGeom prst="rect">
            <a:avLst/>
          </a:prstGeom>
        </p:spPr>
        <p:txBody>
          <a:bodyPr vert="horz" lIns="68397" tIns="34199" rIns="68397" bIns="3419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39"/>
            <a:fld id="{C22DF38D-0BB2-44D1-9869-09571501D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1939"/>
              <a:t>2023/10/20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7" y="6041364"/>
            <a:ext cx="6297612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39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68397" tIns="34199" rIns="68397" bIns="34199" rtlCol="0" anchor="ctr"/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pPr defTabSz="911939"/>
            <a:fld id="{FBAC4A31-E2B7-4558-95A2-DACAFAEF417A}" type="slidenum">
              <a:rPr lang="zh-TW" altLang="en-US" smtClean="0">
                <a:solidFill>
                  <a:srgbClr val="E84C22"/>
                </a:solidFill>
              </a:rPr>
              <a:pPr defTabSz="911939"/>
              <a:t>‹#›</a:t>
            </a:fld>
            <a:endParaRPr lang="zh-TW" altLang="en-US" dirty="0">
              <a:solidFill>
                <a:srgbClr val="E8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597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977" indent="-341977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0951" indent="-284981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9924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5893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1862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7832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3801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19771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5740" indent="-227985" algn="l" defTabSz="455970" rtl="0" eaLnBrk="1" latinLnBrk="0" hangingPunct="1">
        <a:spcBef>
          <a:spcPts val="99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5970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1939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67908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387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35817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1786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47755" algn="l" defTabSz="45597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9485931" cy="1121135"/>
          </a:xfrm>
        </p:spPr>
        <p:txBody>
          <a:bodyPr anchor="ctr">
            <a:normAutofit fontScale="90000"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同来深度认识中东危机及代求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335819"/>
            <a:ext cx="10007514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解开以色列持强立国的谎言与谜思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犹太人非法建国和野蛮霸占阿拉伯人的土地吗？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不是！初立国时，以色列并不强。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最初，男女老少加起来只有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万人口的以色列。立国第一天便有五国阿拉伯国家向进攻他。没有重武器的正规军，只有四支游击队的国家是持强立国吗？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不强！为何仍要勉强立国？因为已无处容身。</a:t>
            </a: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66767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4" y="214684"/>
            <a:ext cx="10007514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4" y="1417738"/>
            <a:ext cx="4625726" cy="5071035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II.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六日战争：阿拉伯国家先宣战，以色列偷袭埃及、叙利亚约旦的空军基地。以强大的陆军，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攻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佔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南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哥兰高地保护水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源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佔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领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东耶路撒冷进入圣城，统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治西岸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，佔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领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西乃半岛。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79B57C-7361-4EAC-AA39-0963738D9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92" y="1640701"/>
            <a:ext cx="7272108" cy="48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7305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4" y="214684"/>
            <a:ext cx="6970700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3" y="1417738"/>
            <a:ext cx="6970701" cy="5440262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III.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赎罪日战争：埃、叙、约三国在以色列赎罪日，发起偷袭。这天犹太人禁食，不用电子通讯器，不看电视。他们攻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破巴列夫防线，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坦克大军入侵西乃半岛。他们有最先进的苏制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坦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克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有夜视功能。以色列是二战时老旧型号。数个赶赴战场的坦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克车都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被歼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灭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最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后奇招惨胜。北边对叙利亚扩大胜利，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攻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佔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北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哥兰高地。每次反败为胜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都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佔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领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更多地土。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D7CAF09-8854-47CE-9EDA-17360F0106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54" y="1124653"/>
            <a:ext cx="4666524" cy="52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8157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10007514" cy="1121135"/>
          </a:xfrm>
        </p:spPr>
        <p:txBody>
          <a:bodyPr anchor="ctr">
            <a:normAutofit fontScale="90000"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带你认识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一个从未遇上的以色列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335819"/>
            <a:ext cx="10007514" cy="529556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以色列是非法强占巴勒斯坦地建国。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其实，立国时的土地很多是他们用钱买的。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联合国分治方案，分地时把肥沃的百分之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55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地土分给只有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万人口，把百分之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贫瘠土地分给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130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万人口的阿拉伯人。所以不公平。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4. 60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万人口没有军队，只有民兵的以色列，是因为美国偏帮，在独立战争中战胜有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600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万军队和重型武器的阿拉伯五国联军。是真的吗？</a:t>
            </a:r>
          </a:p>
        </p:txBody>
      </p:sp>
    </p:spTree>
    <p:extLst>
      <p:ext uri="{BB962C8B-B14F-4D97-AF65-F5344CB8AC3E}">
        <p14:creationId xmlns:p14="http://schemas.microsoft.com/office/powerpoint/2010/main" val="478718216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35" y="214686"/>
            <a:ext cx="10007514" cy="1121135"/>
          </a:xfrm>
        </p:spPr>
        <p:txBody>
          <a:bodyPr anchor="ctr">
            <a:normAutofit fontScale="90000"/>
          </a:bodyPr>
          <a:lstStyle/>
          <a:p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带你认识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一个从未遇上的以色列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335819"/>
            <a:ext cx="10007514" cy="529556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以色列厚着面皮，一直持强不愿归还巴勒斯坦土地和周边阿拉伯国家土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地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所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以至今没有和平。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你是否知道以色列立国以来有三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灭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族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危机？ 最后反败为胜得地更多。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让以色列土地扩大的三场战争。独立战争，六日战争，赎罪日战争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中东战争知多少？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为何以色列现有的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土地确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是比之前多很多？这怎样解释？</a:t>
            </a:r>
          </a:p>
          <a:p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953633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B2A760C4-9024-485D-8DD6-0D3E3C879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7" y="0"/>
            <a:ext cx="979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8861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686"/>
            <a:ext cx="6576969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5" y="1347746"/>
            <a:ext cx="5877335" cy="529556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以色列是非法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强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佔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巴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勒斯坦地建国。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贝尔福宣言：当时讬管者英国签订的协议。容许犹太人在圣地上立国。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1917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年贝尔福宣言，让巴勒斯坦的阿拉伯及犹太社区间的紧张情势更升温。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00639DA-9AA6-461F-98C8-6857280041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43" b="10989"/>
          <a:stretch/>
        </p:blipFill>
        <p:spPr>
          <a:xfrm>
            <a:off x="6725422" y="0"/>
            <a:ext cx="54665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1428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4" y="214684"/>
            <a:ext cx="8336639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4" y="1231310"/>
            <a:ext cx="9319618" cy="5522181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2.	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以色列人的土地是用钱买回来的。地中海岸是无法种植的海沙土壤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加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利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利区周边的是有毒蚊横行的地方。阿拉伯人初期是欢迎他们回归的，后来种族主义抬头，他们反悔不承认以色列人合法买下土地的居住权。</a:t>
            </a:r>
          </a:p>
          <a:p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1929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年希伯伦大屠杀发生在</a:t>
            </a:r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1929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日。</a:t>
            </a:r>
          </a:p>
          <a:p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1931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年部分犹太人回到当地生活，但在</a:t>
            </a:r>
            <a:r>
              <a:rPr lang="en-US" altLang="zh-CN" sz="3200" b="1" dirty="0">
                <a:latin typeface="標楷體" pitchFamily="65" charset="-120"/>
                <a:ea typeface="標楷體" pitchFamily="65" charset="-120"/>
              </a:rPr>
              <a:t>1936-1939</a:t>
            </a:r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年巴勒斯坦发动第一次大规模反对犹太人的行动后，英国政府决定迁走所有希伯伦城附近的犹太人，避免爆发另一次屠杀。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EA0F19C-4405-4824-A048-1D9A48D25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319" y="1422863"/>
            <a:ext cx="2331290" cy="5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5031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4" y="214684"/>
            <a:ext cx="10007514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4" y="1335819"/>
            <a:ext cx="8505885" cy="529556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3.	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联合国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181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号协议「分治方案」不公平，阿拉伯人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130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万人口只有百分之四十五的地土，以色列人</a:t>
            </a:r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万人口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却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佔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百分之五十五土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地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所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以他们不同意执行。</a:t>
            </a:r>
            <a:endParaRPr lang="zh-CN" altLang="en-US" sz="32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200" b="1" dirty="0">
                <a:latin typeface="標楷體" pitchFamily="65" charset="-120"/>
                <a:ea typeface="標楷體" pitchFamily="65" charset="-120"/>
              </a:rPr>
              <a:t>其实，他们在装可怜欺骗那些不认识以色列地理的人。看地图便知，所有分给阿拉伯人的地，都是肥沃有水源的。以色列人所分的，有一半是沙漠般的旷野地，是根本无法生存环境。今天你见到的是以色列建国后努力改善而成的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FC5090E-162E-4395-B64E-30696B4A67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132" y="327170"/>
            <a:ext cx="3306608" cy="6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9889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4" y="214684"/>
            <a:ext cx="7037812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CN" altLang="en-US" sz="5333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335819"/>
            <a:ext cx="5868946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为何土地越来越大，是别人送的。以色列是被攻打时，在神帮助反败为胜后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土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地面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积变得越来越大。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中东战争知多少？</a:t>
            </a:r>
          </a:p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让以色列土地扩大的三场战争。独立战争，六日战争，赎罪日战争</a:t>
            </a:r>
            <a:endParaRPr lang="en-US" altLang="zh-CN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两幅图表明三次战争</a:t>
            </a:r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5E1394D-B027-4600-A0D7-9C2439592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8" t="55535" r="17118" b="3131"/>
          <a:stretch/>
        </p:blipFill>
        <p:spPr>
          <a:xfrm>
            <a:off x="6221835" y="1573590"/>
            <a:ext cx="5448329" cy="50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2200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45616-513E-D5AE-2401-6D53FF6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4" y="214684"/>
            <a:ext cx="10007514" cy="1121135"/>
          </a:xfrm>
        </p:spPr>
        <p:txBody>
          <a:bodyPr anchor="ctr">
            <a:normAutofit/>
          </a:bodyPr>
          <a:lstStyle/>
          <a:p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一个从未遇上的以色列</a:t>
            </a:r>
            <a:r>
              <a:rPr lang="en-US" altLang="zh-CN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5333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34652E5-3291-7815-E8EF-1DB787D4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5" y="1335819"/>
            <a:ext cx="5868946" cy="5295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要多谢几场中东战争，以色列是越被打，土地便越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他们送来的。</a:t>
            </a:r>
          </a:p>
          <a:p>
            <a:r>
              <a:rPr lang="en-US" altLang="zh-CN" sz="3600" b="1" dirty="0">
                <a:latin typeface="標楷體" pitchFamily="65" charset="-120"/>
                <a:ea typeface="標楷體" pitchFamily="65" charset="-120"/>
              </a:rPr>
              <a:t>I. 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独立战争：为何以色列立国便有六个阿拉伯国家打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她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CN" altLang="en-US" sz="3600" b="1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zh-CN" altLang="en-US" sz="3600" b="1" dirty="0">
                <a:latin typeface="標楷體" pitchFamily="65" charset="-120"/>
                <a:ea typeface="標楷體" pitchFamily="65" charset="-120"/>
              </a:rPr>
              <a:t>为得罪英国，大阿拉伯主义，中东是阿拉伯人的世界。</a:t>
            </a:r>
          </a:p>
          <a:p>
            <a:endParaRPr lang="zh-CN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5E1394D-B027-4600-A0D7-9C2439592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8" t="55535" r="36218" b="3131"/>
          <a:stretch/>
        </p:blipFill>
        <p:spPr>
          <a:xfrm>
            <a:off x="6096000" y="1354391"/>
            <a:ext cx="3900880" cy="55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3960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多面向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1411</Words>
  <Application>Microsoft Office PowerPoint</Application>
  <PresentationFormat>Widescreen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Trebuchet MS</vt:lpstr>
      <vt:lpstr>Wingdings 3</vt:lpstr>
      <vt:lpstr>多面向</vt:lpstr>
      <vt:lpstr>同来深度认识中东危机及代求(二)</vt:lpstr>
      <vt:lpstr>带你认识《一个从未遇上的以色列》。</vt:lpstr>
      <vt:lpstr>带你认识《一个从未遇上的以色列》。</vt:lpstr>
      <vt:lpstr>PowerPoint Presentation</vt:lpstr>
      <vt:lpstr>《从未遇上的以色列》</vt:lpstr>
      <vt:lpstr>《从未遇上的以色列》</vt:lpstr>
      <vt:lpstr>《从未遇上的以色列》</vt:lpstr>
      <vt:lpstr>《从未遇上的以色列》</vt:lpstr>
      <vt:lpstr>《一个从未遇上的以色列》。</vt:lpstr>
      <vt:lpstr>《从未遇上的以色列》</vt:lpstr>
      <vt:lpstr>《从未遇上的以色列》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同来深度认识中东危机及代求(二)</dc:title>
  <dc:creator>sun kwong wong</dc:creator>
  <cp:lastModifiedBy>SL CHAN</cp:lastModifiedBy>
  <cp:revision>3</cp:revision>
  <dcterms:created xsi:type="dcterms:W3CDTF">2023-10-19T10:39:20Z</dcterms:created>
  <dcterms:modified xsi:type="dcterms:W3CDTF">2023-10-20T13:22:14Z</dcterms:modified>
</cp:coreProperties>
</file>